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2-1.png"/><Relationship Id="rId2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ASTER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image" Target="../media/image-3-5.png"/><Relationship Id="rId6" Type="http://schemas.openxmlformats.org/officeDocument/2006/relationships/slideLayout" Target="../slideLayouts/slideLayout2.xml"/><Relationship Id="rId7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slideLayout" Target="../slideLayouts/slideLayout2.xml"/><Relationship Id="rId7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283464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32104" y="3483864"/>
            <a:ext cx="12984480" cy="9692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7610"/>
              </a:lnSpc>
              <a:buNone/>
            </a:pPr>
            <a:r>
              <a:rPr lang="en-US" sz="6080" dirty="0">
                <a:solidFill>
                  <a:srgbClr val="183983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Arduino Soil Sensors Project</a:t>
            </a:r>
            <a:endParaRPr lang="en-US" sz="6080" dirty="0"/>
          </a:p>
        </p:txBody>
      </p:sp>
      <p:sp>
        <p:nvSpPr>
          <p:cNvPr id="5" name="Text 1"/>
          <p:cNvSpPr/>
          <p:nvPr/>
        </p:nvSpPr>
        <p:spPr>
          <a:xfrm>
            <a:off x="832104" y="4718304"/>
            <a:ext cx="12984480" cy="6309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70"/>
              </a:lnSpc>
              <a:buNone/>
            </a:pPr>
            <a:r>
              <a:rPr lang="en-US" sz="1760" dirty="0">
                <a:solidFill>
                  <a:srgbClr val="172748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This project incorporates an Arduino ATmega, soil moisture sensor, soil temperature sensor, and DHT11 sensor to monitor and analyze soil conditions, enhancing agricultural practices and environmental understanding.</a:t>
            </a:r>
            <a:endParaRPr lang="en-US" sz="176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" y="36576"/>
            <a:ext cx="14575536" cy="8174736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5404104" y="4334256"/>
            <a:ext cx="3831336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83983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Components Used</a:t>
            </a:r>
            <a:endParaRPr lang="en-US" sz="2200" dirty="0"/>
          </a:p>
        </p:txBody>
      </p:sp>
      <p:sp>
        <p:nvSpPr>
          <p:cNvPr id="5" name="Text 1"/>
          <p:cNvSpPr/>
          <p:nvPr/>
        </p:nvSpPr>
        <p:spPr>
          <a:xfrm>
            <a:off x="9729216" y="4334256"/>
            <a:ext cx="3831336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83983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Benefits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1078992" y="4334256"/>
            <a:ext cx="3831336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83983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Objective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832104" y="3310128"/>
            <a:ext cx="12984480" cy="6309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70"/>
              </a:lnSpc>
              <a:buNone/>
            </a:pPr>
            <a:r>
              <a:rPr lang="en-US" sz="1760" dirty="0">
                <a:solidFill>
                  <a:srgbClr val="172748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This project aims to provide valuable data for agricultural monitoring by utilizing Arduino technology for real-time analysis of soil conditions.</a:t>
            </a:r>
            <a:endParaRPr lang="en-US" sz="1760" dirty="0"/>
          </a:p>
        </p:txBody>
      </p:sp>
      <p:sp>
        <p:nvSpPr>
          <p:cNvPr id="8" name="Text 4"/>
          <p:cNvSpPr/>
          <p:nvPr/>
        </p:nvSpPr>
        <p:spPr>
          <a:xfrm>
            <a:off x="832104" y="2340864"/>
            <a:ext cx="12984480" cy="704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10"/>
              </a:lnSpc>
              <a:buNone/>
            </a:pPr>
            <a:r>
              <a:rPr lang="en-US" sz="4410" dirty="0">
                <a:solidFill>
                  <a:srgbClr val="183983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Project Overview</a:t>
            </a:r>
            <a:endParaRPr lang="en-US" sz="4410" dirty="0"/>
          </a:p>
        </p:txBody>
      </p:sp>
      <p:sp>
        <p:nvSpPr>
          <p:cNvPr id="9" name="Text 5"/>
          <p:cNvSpPr/>
          <p:nvPr/>
        </p:nvSpPr>
        <p:spPr>
          <a:xfrm>
            <a:off x="9729216" y="4828032"/>
            <a:ext cx="3831336" cy="6309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70"/>
              </a:lnSpc>
              <a:buNone/>
            </a:pPr>
            <a:r>
              <a:rPr lang="en-US" sz="1760" dirty="0">
                <a:solidFill>
                  <a:srgbClr val="172748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Help optimize irrigation practices and improve crop yields.</a:t>
            </a:r>
            <a:endParaRPr lang="en-US" sz="1760" dirty="0"/>
          </a:p>
        </p:txBody>
      </p:sp>
      <p:sp>
        <p:nvSpPr>
          <p:cNvPr id="10" name="Text 6"/>
          <p:cNvSpPr/>
          <p:nvPr/>
        </p:nvSpPr>
        <p:spPr>
          <a:xfrm>
            <a:off x="1078992" y="4828032"/>
            <a:ext cx="3831336" cy="9418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70"/>
              </a:lnSpc>
              <a:buNone/>
            </a:pPr>
            <a:r>
              <a:rPr lang="en-US" sz="1760" dirty="0">
                <a:solidFill>
                  <a:srgbClr val="172748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To use Arduino to create a project that monitors soil moisture, temperature, and humidity.</a:t>
            </a:r>
            <a:endParaRPr lang="en-US" sz="1760" dirty="0"/>
          </a:p>
        </p:txBody>
      </p:sp>
      <p:sp>
        <p:nvSpPr>
          <p:cNvPr id="11" name="Text 7"/>
          <p:cNvSpPr/>
          <p:nvPr/>
        </p:nvSpPr>
        <p:spPr>
          <a:xfrm>
            <a:off x="5404104" y="4828032"/>
            <a:ext cx="3831336" cy="9418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70"/>
              </a:lnSpc>
              <a:buNone/>
            </a:pPr>
            <a:r>
              <a:rPr lang="en-US" sz="1760" dirty="0">
                <a:solidFill>
                  <a:srgbClr val="172748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Includes Arduino ATmega, soil moisture sensor, soil temperature sensor, and DHT11 sensor.</a:t>
            </a:r>
            <a:endParaRPr lang="en-US" sz="176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" y="36576"/>
            <a:ext cx="14575536" cy="8174736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0616" y="3675888"/>
            <a:ext cx="475488" cy="475488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5504" y="3675888"/>
            <a:ext cx="475488" cy="475488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248" y="3675888"/>
            <a:ext cx="475488" cy="475488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9656064" y="3776472"/>
            <a:ext cx="164592" cy="2834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2200" dirty="0">
                <a:solidFill>
                  <a:srgbClr val="404040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3</a:t>
            </a:r>
            <a:endParaRPr lang="en-US" sz="2200" dirty="0"/>
          </a:p>
        </p:txBody>
      </p:sp>
      <p:sp>
        <p:nvSpPr>
          <p:cNvPr id="8" name="Text 1"/>
          <p:cNvSpPr/>
          <p:nvPr/>
        </p:nvSpPr>
        <p:spPr>
          <a:xfrm>
            <a:off x="5330952" y="3776472"/>
            <a:ext cx="164592" cy="2834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2200" dirty="0">
                <a:solidFill>
                  <a:srgbClr val="404040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2</a:t>
            </a:r>
            <a:endParaRPr lang="en-US" sz="2200" dirty="0"/>
          </a:p>
        </p:txBody>
      </p:sp>
      <p:sp>
        <p:nvSpPr>
          <p:cNvPr id="9" name="Text 2"/>
          <p:cNvSpPr/>
          <p:nvPr/>
        </p:nvSpPr>
        <p:spPr>
          <a:xfrm>
            <a:off x="1005840" y="3776472"/>
            <a:ext cx="164592" cy="2834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2200" dirty="0">
                <a:solidFill>
                  <a:srgbClr val="404040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1</a:t>
            </a:r>
            <a:endParaRPr lang="en-US" sz="2200" dirty="0"/>
          </a:p>
        </p:txBody>
      </p:sp>
      <p:sp>
        <p:nvSpPr>
          <p:cNvPr id="10" name="Text 3"/>
          <p:cNvSpPr/>
          <p:nvPr/>
        </p:nvSpPr>
        <p:spPr>
          <a:xfrm>
            <a:off x="1609344" y="4197096"/>
            <a:ext cx="3538728" cy="15727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70"/>
              </a:lnSpc>
              <a:buNone/>
            </a:pPr>
            <a:r>
              <a:rPr lang="en-US" sz="1760" dirty="0">
                <a:solidFill>
                  <a:srgbClr val="172748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The ATmega series from Microchip Technology, particularly ATmega328, is widely used in Arduino boards, making it ideal for DIY projects.</a:t>
            </a:r>
            <a:endParaRPr lang="en-US" sz="1760" dirty="0"/>
          </a:p>
        </p:txBody>
      </p:sp>
      <p:sp>
        <p:nvSpPr>
          <p:cNvPr id="11" name="Text 4"/>
          <p:cNvSpPr/>
          <p:nvPr/>
        </p:nvSpPr>
        <p:spPr>
          <a:xfrm>
            <a:off x="5934456" y="3703320"/>
            <a:ext cx="3538728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83983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Programability</a:t>
            </a:r>
            <a:endParaRPr lang="en-US" sz="2200" dirty="0"/>
          </a:p>
        </p:txBody>
      </p:sp>
      <p:sp>
        <p:nvSpPr>
          <p:cNvPr id="12" name="Text 5"/>
          <p:cNvSpPr/>
          <p:nvPr/>
        </p:nvSpPr>
        <p:spPr>
          <a:xfrm>
            <a:off x="10268712" y="3703320"/>
            <a:ext cx="3538728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83983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Power Consumption</a:t>
            </a:r>
            <a:endParaRPr lang="en-US" sz="2200" dirty="0"/>
          </a:p>
        </p:txBody>
      </p:sp>
      <p:sp>
        <p:nvSpPr>
          <p:cNvPr id="13" name="Text 6"/>
          <p:cNvSpPr/>
          <p:nvPr/>
        </p:nvSpPr>
        <p:spPr>
          <a:xfrm>
            <a:off x="1609344" y="3703320"/>
            <a:ext cx="3538728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83983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Introduction to ATmega</a:t>
            </a:r>
            <a:endParaRPr lang="en-US" sz="2200" dirty="0"/>
          </a:p>
        </p:txBody>
      </p:sp>
      <p:sp>
        <p:nvSpPr>
          <p:cNvPr id="14" name="Text 7"/>
          <p:cNvSpPr/>
          <p:nvPr/>
        </p:nvSpPr>
        <p:spPr>
          <a:xfrm>
            <a:off x="10268712" y="4197096"/>
            <a:ext cx="3538728" cy="12618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70"/>
              </a:lnSpc>
              <a:buNone/>
            </a:pPr>
            <a:r>
              <a:rPr lang="en-US" sz="1760" dirty="0">
                <a:solidFill>
                  <a:srgbClr val="172748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The ATmega is energy efficient, making it suitable for long-term outdoor applications with battery power.</a:t>
            </a:r>
            <a:endParaRPr lang="en-US" sz="1760" dirty="0"/>
          </a:p>
        </p:txBody>
      </p:sp>
      <p:sp>
        <p:nvSpPr>
          <p:cNvPr id="15" name="Text 8"/>
          <p:cNvSpPr/>
          <p:nvPr/>
        </p:nvSpPr>
        <p:spPr>
          <a:xfrm>
            <a:off x="5934456" y="4197096"/>
            <a:ext cx="3538728" cy="12618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70"/>
              </a:lnSpc>
              <a:buNone/>
            </a:pPr>
            <a:r>
              <a:rPr lang="en-US" sz="1760" dirty="0">
                <a:solidFill>
                  <a:srgbClr val="172748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It can be programmed with the Arduino IDE, allowing easy code writing and uploading for various sensor interactions.</a:t>
            </a:r>
            <a:endParaRPr lang="en-US" sz="1760" dirty="0"/>
          </a:p>
        </p:txBody>
      </p:sp>
      <p:sp>
        <p:nvSpPr>
          <p:cNvPr id="16" name="Text 9"/>
          <p:cNvSpPr/>
          <p:nvPr/>
        </p:nvSpPr>
        <p:spPr>
          <a:xfrm>
            <a:off x="832104" y="2459736"/>
            <a:ext cx="12984480" cy="704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10"/>
              </a:lnSpc>
              <a:buNone/>
            </a:pPr>
            <a:r>
              <a:rPr lang="en-US" sz="4410" dirty="0">
                <a:solidFill>
                  <a:srgbClr val="183983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Arduino ATmega Overview</a:t>
            </a:r>
            <a:endParaRPr lang="en-US" sz="441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7488" y="2331720"/>
            <a:ext cx="4544568" cy="4544568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7488" y="2331720"/>
            <a:ext cx="4544568" cy="4544568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7488" y="2331720"/>
            <a:ext cx="4544568" cy="4544568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7827264" y="3392424"/>
            <a:ext cx="164592" cy="3931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80"/>
              </a:lnSpc>
              <a:buNone/>
            </a:pPr>
            <a:r>
              <a:rPr lang="en-US" sz="2200" dirty="0">
                <a:solidFill>
                  <a:srgbClr val="404040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2</a:t>
            </a:r>
            <a:endParaRPr lang="en-US" sz="2200" dirty="0"/>
          </a:p>
        </p:txBody>
      </p:sp>
      <p:sp>
        <p:nvSpPr>
          <p:cNvPr id="7" name="Text 1"/>
          <p:cNvSpPr/>
          <p:nvPr/>
        </p:nvSpPr>
        <p:spPr>
          <a:xfrm>
            <a:off x="6071616" y="4407408"/>
            <a:ext cx="164592" cy="3931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80"/>
              </a:lnSpc>
              <a:buNone/>
            </a:pPr>
            <a:r>
              <a:rPr lang="en-US" sz="2200" dirty="0">
                <a:solidFill>
                  <a:srgbClr val="404040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1</a:t>
            </a:r>
            <a:endParaRPr lang="en-US" sz="2200" dirty="0"/>
          </a:p>
        </p:txBody>
      </p:sp>
      <p:sp>
        <p:nvSpPr>
          <p:cNvPr id="8" name="Text 2"/>
          <p:cNvSpPr/>
          <p:nvPr/>
        </p:nvSpPr>
        <p:spPr>
          <a:xfrm>
            <a:off x="7827264" y="5422392"/>
            <a:ext cx="164592" cy="3931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80"/>
              </a:lnSpc>
              <a:buNone/>
            </a:pPr>
            <a:r>
              <a:rPr lang="en-US" sz="2200" dirty="0">
                <a:solidFill>
                  <a:srgbClr val="404040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3</a:t>
            </a:r>
            <a:endParaRPr lang="en-US" sz="2200" dirty="0"/>
          </a:p>
        </p:txBody>
      </p:sp>
      <p:sp>
        <p:nvSpPr>
          <p:cNvPr id="9" name="Text 3"/>
          <p:cNvSpPr/>
          <p:nvPr/>
        </p:nvSpPr>
        <p:spPr>
          <a:xfrm>
            <a:off x="950976" y="4416552"/>
            <a:ext cx="3511296" cy="12618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470"/>
              </a:lnSpc>
              <a:buNone/>
            </a:pPr>
            <a:r>
              <a:rPr lang="en-US" sz="1760" dirty="0">
                <a:solidFill>
                  <a:srgbClr val="172748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This sensor measures the volumetric water content in the soil, which is essential for determining when to irrigate.</a:t>
            </a:r>
            <a:endParaRPr lang="en-US" sz="1760" dirty="0"/>
          </a:p>
        </p:txBody>
      </p:sp>
      <p:sp>
        <p:nvSpPr>
          <p:cNvPr id="10" name="Text 4"/>
          <p:cNvSpPr/>
          <p:nvPr/>
        </p:nvSpPr>
        <p:spPr>
          <a:xfrm>
            <a:off x="832104" y="1362456"/>
            <a:ext cx="12984480" cy="704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10"/>
              </a:lnSpc>
              <a:buNone/>
            </a:pPr>
            <a:r>
              <a:rPr lang="en-US" sz="4410" dirty="0">
                <a:solidFill>
                  <a:srgbClr val="183983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Soil Moisture Sensor</a:t>
            </a:r>
            <a:endParaRPr lang="en-US" sz="4410" dirty="0"/>
          </a:p>
        </p:txBody>
      </p:sp>
      <p:sp>
        <p:nvSpPr>
          <p:cNvPr id="11" name="Text 5"/>
          <p:cNvSpPr/>
          <p:nvPr/>
        </p:nvSpPr>
        <p:spPr>
          <a:xfrm>
            <a:off x="9710928" y="2651760"/>
            <a:ext cx="3986784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83983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Data Interfacing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710928" y="4946904"/>
            <a:ext cx="3986784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83983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Applications</a:t>
            </a:r>
            <a:endParaRPr lang="en-US" sz="2200" dirty="0"/>
          </a:p>
        </p:txBody>
      </p:sp>
      <p:sp>
        <p:nvSpPr>
          <p:cNvPr id="13" name="Text 7"/>
          <p:cNvSpPr/>
          <p:nvPr/>
        </p:nvSpPr>
        <p:spPr>
          <a:xfrm>
            <a:off x="9710928" y="3273552"/>
            <a:ext cx="3986784" cy="9418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70"/>
              </a:lnSpc>
              <a:buNone/>
            </a:pPr>
            <a:r>
              <a:rPr lang="en-US" sz="1760" dirty="0">
                <a:solidFill>
                  <a:srgbClr val="172748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It outputs an analog voltage based on moisture levels, which can be read by the Arduino for processing.</a:t>
            </a:r>
            <a:endParaRPr lang="en-US" sz="1760" dirty="0"/>
          </a:p>
        </p:txBody>
      </p:sp>
      <p:sp>
        <p:nvSpPr>
          <p:cNvPr id="14" name="Text 8"/>
          <p:cNvSpPr/>
          <p:nvPr/>
        </p:nvSpPr>
        <p:spPr>
          <a:xfrm>
            <a:off x="950976" y="3803904"/>
            <a:ext cx="3511296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83983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Functionality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9710928" y="5559552"/>
            <a:ext cx="3986784" cy="12618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70"/>
              </a:lnSpc>
              <a:buNone/>
            </a:pPr>
            <a:r>
              <a:rPr lang="en-US" sz="1760" dirty="0">
                <a:solidFill>
                  <a:srgbClr val="172748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This sensor is particularly useful in precision agriculture and automated irrigation systems, preventing over and under-watering.</a:t>
            </a:r>
            <a:endParaRPr lang="en-US" sz="176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974336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5584" y="3410712"/>
            <a:ext cx="2487168" cy="2395728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11128" y="3410712"/>
            <a:ext cx="2487168" cy="2395728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67928" y="3410712"/>
            <a:ext cx="2487168" cy="2395728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8833104" y="3557016"/>
            <a:ext cx="1956816" cy="7040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72748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Impact on Growth</a:t>
            </a:r>
            <a:endParaRPr lang="en-US" sz="2200" dirty="0"/>
          </a:p>
        </p:txBody>
      </p:sp>
      <p:sp>
        <p:nvSpPr>
          <p:cNvPr id="8" name="Text 1"/>
          <p:cNvSpPr/>
          <p:nvPr/>
        </p:nvSpPr>
        <p:spPr>
          <a:xfrm>
            <a:off x="11576304" y="3557016"/>
            <a:ext cx="1956816" cy="7040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72748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Data Integration</a:t>
            </a:r>
            <a:endParaRPr lang="en-US" sz="2200" dirty="0"/>
          </a:p>
        </p:txBody>
      </p:sp>
      <p:sp>
        <p:nvSpPr>
          <p:cNvPr id="9" name="Text 2"/>
          <p:cNvSpPr/>
          <p:nvPr/>
        </p:nvSpPr>
        <p:spPr>
          <a:xfrm>
            <a:off x="6080760" y="3557016"/>
            <a:ext cx="1956816" cy="7040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72748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Measurement Capabilities</a:t>
            </a:r>
            <a:endParaRPr lang="en-US" sz="2200" dirty="0"/>
          </a:p>
        </p:txBody>
      </p:sp>
      <p:sp>
        <p:nvSpPr>
          <p:cNvPr id="10" name="Text 3"/>
          <p:cNvSpPr/>
          <p:nvPr/>
        </p:nvSpPr>
        <p:spPr>
          <a:xfrm>
            <a:off x="6080760" y="4398264"/>
            <a:ext cx="1956816" cy="9418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470"/>
              </a:lnSpc>
              <a:buNone/>
            </a:pPr>
            <a:r>
              <a:rPr lang="en-US" sz="1760" dirty="0">
                <a:solidFill>
                  <a:srgbClr val="172748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Provides real-time data on soil temperature.</a:t>
            </a:r>
            <a:endParaRPr lang="en-US" sz="1760" dirty="0"/>
          </a:p>
        </p:txBody>
      </p:sp>
      <p:sp>
        <p:nvSpPr>
          <p:cNvPr id="11" name="Text 4"/>
          <p:cNvSpPr/>
          <p:nvPr/>
        </p:nvSpPr>
        <p:spPr>
          <a:xfrm>
            <a:off x="5806440" y="2423160"/>
            <a:ext cx="8010144" cy="704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10"/>
              </a:lnSpc>
              <a:buNone/>
            </a:pPr>
            <a:r>
              <a:rPr lang="en-US" sz="4410" dirty="0">
                <a:solidFill>
                  <a:srgbClr val="183983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Soil Temperature Sensor</a:t>
            </a:r>
            <a:endParaRPr lang="en-US" sz="4410" dirty="0"/>
          </a:p>
        </p:txBody>
      </p:sp>
      <p:sp>
        <p:nvSpPr>
          <p:cNvPr id="12" name="Text 5"/>
          <p:cNvSpPr/>
          <p:nvPr/>
        </p:nvSpPr>
        <p:spPr>
          <a:xfrm>
            <a:off x="11576304" y="4398264"/>
            <a:ext cx="1956816" cy="12618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470"/>
              </a:lnSpc>
              <a:buNone/>
            </a:pPr>
            <a:r>
              <a:rPr lang="en-US" sz="1760" dirty="0">
                <a:solidFill>
                  <a:srgbClr val="172748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Combines temperature data with moisture levels.</a:t>
            </a:r>
            <a:endParaRPr lang="en-US" sz="1760" dirty="0"/>
          </a:p>
        </p:txBody>
      </p:sp>
      <p:sp>
        <p:nvSpPr>
          <p:cNvPr id="13" name="Text 6"/>
          <p:cNvSpPr/>
          <p:nvPr/>
        </p:nvSpPr>
        <p:spPr>
          <a:xfrm>
            <a:off x="8833104" y="4398264"/>
            <a:ext cx="1956816" cy="12618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470"/>
              </a:lnSpc>
              <a:buNone/>
            </a:pPr>
            <a:r>
              <a:rPr lang="en-US" sz="1760" dirty="0">
                <a:solidFill>
                  <a:srgbClr val="172748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Essential for seed germination and plant development.</a:t>
            </a:r>
            <a:endParaRPr lang="en-US" sz="176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7488" y="2331720"/>
            <a:ext cx="4544568" cy="4544568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7488" y="2331720"/>
            <a:ext cx="4544568" cy="4544568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7488" y="2331720"/>
            <a:ext cx="4544568" cy="4544568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8037576" y="3026664"/>
            <a:ext cx="164592" cy="3931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80"/>
              </a:lnSpc>
              <a:buNone/>
            </a:pPr>
            <a:r>
              <a:rPr lang="en-US" sz="2200" dirty="0">
                <a:solidFill>
                  <a:srgbClr val="404040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2</a:t>
            </a:r>
            <a:endParaRPr lang="en-US" sz="2200" dirty="0"/>
          </a:p>
        </p:txBody>
      </p:sp>
      <p:sp>
        <p:nvSpPr>
          <p:cNvPr id="7" name="Text 1"/>
          <p:cNvSpPr/>
          <p:nvPr/>
        </p:nvSpPr>
        <p:spPr>
          <a:xfrm>
            <a:off x="5650992" y="4407408"/>
            <a:ext cx="164592" cy="3931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80"/>
              </a:lnSpc>
              <a:buNone/>
            </a:pPr>
            <a:r>
              <a:rPr lang="en-US" sz="2200" dirty="0">
                <a:solidFill>
                  <a:srgbClr val="404040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1</a:t>
            </a:r>
            <a:endParaRPr lang="en-US" sz="2200" dirty="0"/>
          </a:p>
        </p:txBody>
      </p:sp>
      <p:sp>
        <p:nvSpPr>
          <p:cNvPr id="8" name="Text 2"/>
          <p:cNvSpPr/>
          <p:nvPr/>
        </p:nvSpPr>
        <p:spPr>
          <a:xfrm>
            <a:off x="8037576" y="5788152"/>
            <a:ext cx="164592" cy="3931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80"/>
              </a:lnSpc>
              <a:buNone/>
            </a:pPr>
            <a:r>
              <a:rPr lang="en-US" sz="2200" dirty="0">
                <a:solidFill>
                  <a:srgbClr val="404040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3</a:t>
            </a:r>
            <a:endParaRPr lang="en-US" sz="2200" dirty="0"/>
          </a:p>
        </p:txBody>
      </p:sp>
      <p:sp>
        <p:nvSpPr>
          <p:cNvPr id="9" name="Text 3"/>
          <p:cNvSpPr/>
          <p:nvPr/>
        </p:nvSpPr>
        <p:spPr>
          <a:xfrm>
            <a:off x="9710928" y="3017520"/>
            <a:ext cx="3986784" cy="15727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70"/>
              </a:lnSpc>
              <a:buNone/>
            </a:pPr>
            <a:r>
              <a:rPr lang="en-US" sz="1760" dirty="0">
                <a:solidFill>
                  <a:srgbClr val="172748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While DHT11 is cost-effective, it has limitations in accuracy and range, making it suitable for hobby projects but less ideal for professional agriculture.</a:t>
            </a:r>
            <a:endParaRPr lang="en-US" sz="1760" dirty="0"/>
          </a:p>
        </p:txBody>
      </p:sp>
      <p:sp>
        <p:nvSpPr>
          <p:cNvPr id="10" name="Text 4"/>
          <p:cNvSpPr/>
          <p:nvPr/>
        </p:nvSpPr>
        <p:spPr>
          <a:xfrm>
            <a:off x="950976" y="3291840"/>
            <a:ext cx="3511296" cy="10515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83983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Humidity and Temperature Measurement</a:t>
            </a:r>
            <a:endParaRPr lang="en-US" sz="2200" dirty="0"/>
          </a:p>
        </p:txBody>
      </p:sp>
      <p:sp>
        <p:nvSpPr>
          <p:cNvPr id="11" name="Text 5"/>
          <p:cNvSpPr/>
          <p:nvPr/>
        </p:nvSpPr>
        <p:spPr>
          <a:xfrm>
            <a:off x="9710928" y="2395728"/>
            <a:ext cx="3986784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83983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Limitations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710928" y="5815584"/>
            <a:ext cx="3986784" cy="12618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70"/>
              </a:lnSpc>
              <a:buNone/>
            </a:pPr>
            <a:r>
              <a:rPr lang="en-US" sz="1760" dirty="0">
                <a:solidFill>
                  <a:srgbClr val="172748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The integration of DHT11 data enhances the ability to monitor environmental conditions along with soil metrics.</a:t>
            </a:r>
            <a:endParaRPr lang="en-US" sz="1760" dirty="0"/>
          </a:p>
        </p:txBody>
      </p:sp>
      <p:sp>
        <p:nvSpPr>
          <p:cNvPr id="13" name="Text 7"/>
          <p:cNvSpPr/>
          <p:nvPr/>
        </p:nvSpPr>
        <p:spPr>
          <a:xfrm>
            <a:off x="9710928" y="5202936"/>
            <a:ext cx="3986784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83983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Integration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950976" y="4608576"/>
            <a:ext cx="3511296" cy="15727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470"/>
              </a:lnSpc>
              <a:buNone/>
            </a:pPr>
            <a:r>
              <a:rPr lang="en-US" sz="1760" dirty="0">
                <a:solidFill>
                  <a:srgbClr val="172748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The DHT11 sensor provides accurate readings of both air temperature and relative humidity, which are important factors for plant health.</a:t>
            </a:r>
            <a:endParaRPr lang="en-US" sz="1760" dirty="0"/>
          </a:p>
        </p:txBody>
      </p:sp>
      <p:sp>
        <p:nvSpPr>
          <p:cNvPr id="15" name="Text 9"/>
          <p:cNvSpPr/>
          <p:nvPr/>
        </p:nvSpPr>
        <p:spPr>
          <a:xfrm>
            <a:off x="832104" y="1170432"/>
            <a:ext cx="12984480" cy="704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10"/>
              </a:lnSpc>
              <a:buNone/>
            </a:pPr>
            <a:r>
              <a:rPr lang="en-US" sz="4410" dirty="0">
                <a:solidFill>
                  <a:srgbClr val="183983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DHT11 Sensor Overview</a:t>
            </a:r>
            <a:endParaRPr lang="en-US" sz="441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8088" y="2350008"/>
            <a:ext cx="3831336" cy="2532888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4104" y="2350008"/>
            <a:ext cx="3831336" cy="2532888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0120" y="2350008"/>
            <a:ext cx="3831336" cy="2532888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960120" y="5111496"/>
            <a:ext cx="3831336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83983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Data Collection</a:t>
            </a:r>
            <a:endParaRPr lang="en-US" sz="2200" dirty="0"/>
          </a:p>
        </p:txBody>
      </p:sp>
      <p:sp>
        <p:nvSpPr>
          <p:cNvPr id="7" name="Text 1"/>
          <p:cNvSpPr/>
          <p:nvPr/>
        </p:nvSpPr>
        <p:spPr>
          <a:xfrm>
            <a:off x="5404104" y="5111496"/>
            <a:ext cx="3831336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83983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Visualization</a:t>
            </a:r>
            <a:endParaRPr lang="en-US" sz="2200" dirty="0"/>
          </a:p>
        </p:txBody>
      </p:sp>
      <p:sp>
        <p:nvSpPr>
          <p:cNvPr id="8" name="Text 2"/>
          <p:cNvSpPr/>
          <p:nvPr/>
        </p:nvSpPr>
        <p:spPr>
          <a:xfrm>
            <a:off x="9848088" y="5111496"/>
            <a:ext cx="3831336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83983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Feedback Mechanism</a:t>
            </a:r>
            <a:endParaRPr lang="en-US" sz="2200" dirty="0"/>
          </a:p>
        </p:txBody>
      </p:sp>
      <p:sp>
        <p:nvSpPr>
          <p:cNvPr id="9" name="Text 3"/>
          <p:cNvSpPr/>
          <p:nvPr/>
        </p:nvSpPr>
        <p:spPr>
          <a:xfrm>
            <a:off x="960120" y="5605272"/>
            <a:ext cx="3831336" cy="9418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470"/>
              </a:lnSpc>
              <a:buNone/>
            </a:pPr>
            <a:r>
              <a:rPr lang="en-US" sz="1760" dirty="0">
                <a:solidFill>
                  <a:srgbClr val="172748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The Arduino collects data from all sensors at regular intervals, storing it for analysis and monitoring.</a:t>
            </a:r>
            <a:endParaRPr lang="en-US" sz="1760" dirty="0"/>
          </a:p>
        </p:txBody>
      </p:sp>
      <p:sp>
        <p:nvSpPr>
          <p:cNvPr id="10" name="Text 4"/>
          <p:cNvSpPr/>
          <p:nvPr/>
        </p:nvSpPr>
        <p:spPr>
          <a:xfrm>
            <a:off x="832104" y="1252728"/>
            <a:ext cx="12984480" cy="704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10"/>
              </a:lnSpc>
              <a:buNone/>
            </a:pPr>
            <a:r>
              <a:rPr lang="en-US" sz="4410" dirty="0">
                <a:solidFill>
                  <a:srgbClr val="183983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Data Processing and Analysis</a:t>
            </a:r>
            <a:endParaRPr lang="en-US" sz="4410" dirty="0"/>
          </a:p>
        </p:txBody>
      </p:sp>
      <p:sp>
        <p:nvSpPr>
          <p:cNvPr id="11" name="Text 5"/>
          <p:cNvSpPr/>
          <p:nvPr/>
        </p:nvSpPr>
        <p:spPr>
          <a:xfrm>
            <a:off x="5404104" y="5605272"/>
            <a:ext cx="3831336" cy="12618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470"/>
              </a:lnSpc>
              <a:buNone/>
            </a:pPr>
            <a:r>
              <a:rPr lang="en-US" sz="1760" dirty="0">
                <a:solidFill>
                  <a:srgbClr val="172748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Using software like Processing or MATLAB, data can be visualized to track changes over time and observe trends.</a:t>
            </a:r>
            <a:endParaRPr lang="en-US" sz="1760" dirty="0"/>
          </a:p>
        </p:txBody>
      </p:sp>
      <p:sp>
        <p:nvSpPr>
          <p:cNvPr id="12" name="Text 6"/>
          <p:cNvSpPr/>
          <p:nvPr/>
        </p:nvSpPr>
        <p:spPr>
          <a:xfrm>
            <a:off x="9848088" y="5605272"/>
            <a:ext cx="3831336" cy="12618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470"/>
              </a:lnSpc>
              <a:buNone/>
            </a:pPr>
            <a:r>
              <a:rPr lang="en-US" sz="1760" dirty="0">
                <a:solidFill>
                  <a:srgbClr val="172748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The system can be designed to provide automated feedback for irrigation control, optimizing water usage based on real-time data.</a:t>
            </a:r>
            <a:endParaRPr lang="en-US" sz="176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7488" y="2331720"/>
            <a:ext cx="4544568" cy="4544568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7488" y="2331720"/>
            <a:ext cx="4544568" cy="4544568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7488" y="2331720"/>
            <a:ext cx="4544568" cy="4544568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5678424" y="4133088"/>
            <a:ext cx="164592" cy="3931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80"/>
              </a:lnSpc>
              <a:buNone/>
            </a:pPr>
            <a:r>
              <a:rPr lang="en-US" sz="2200" dirty="0">
                <a:solidFill>
                  <a:srgbClr val="404040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1</a:t>
            </a:r>
            <a:endParaRPr lang="en-US" sz="2200" dirty="0"/>
          </a:p>
        </p:txBody>
      </p:sp>
      <p:sp>
        <p:nvSpPr>
          <p:cNvPr id="7" name="Text 1"/>
          <p:cNvSpPr/>
          <p:nvPr/>
        </p:nvSpPr>
        <p:spPr>
          <a:xfrm>
            <a:off x="8257032" y="3191256"/>
            <a:ext cx="164592" cy="3931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80"/>
              </a:lnSpc>
              <a:buNone/>
            </a:pPr>
            <a:r>
              <a:rPr lang="en-US" sz="2200" dirty="0">
                <a:solidFill>
                  <a:srgbClr val="404040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2</a:t>
            </a:r>
            <a:endParaRPr lang="en-US" sz="2200" dirty="0"/>
          </a:p>
        </p:txBody>
      </p:sp>
      <p:sp>
        <p:nvSpPr>
          <p:cNvPr id="8" name="Text 2"/>
          <p:cNvSpPr/>
          <p:nvPr/>
        </p:nvSpPr>
        <p:spPr>
          <a:xfrm>
            <a:off x="7790688" y="5897880"/>
            <a:ext cx="164592" cy="3931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80"/>
              </a:lnSpc>
              <a:buNone/>
            </a:pPr>
            <a:r>
              <a:rPr lang="en-US" sz="2200" dirty="0">
                <a:solidFill>
                  <a:srgbClr val="404040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3</a:t>
            </a:r>
            <a:endParaRPr lang="en-US" sz="2200" dirty="0"/>
          </a:p>
        </p:txBody>
      </p:sp>
      <p:sp>
        <p:nvSpPr>
          <p:cNvPr id="9" name="Text 3"/>
          <p:cNvSpPr/>
          <p:nvPr/>
        </p:nvSpPr>
        <p:spPr>
          <a:xfrm>
            <a:off x="9710928" y="5504688"/>
            <a:ext cx="3986784" cy="15727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70"/>
              </a:lnSpc>
              <a:buNone/>
            </a:pPr>
            <a:r>
              <a:rPr lang="en-US" sz="1760" dirty="0">
                <a:solidFill>
                  <a:srgbClr val="172748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This project serves as an excellent educational tool, demonstrating practical applications of electronics and programming in environmental science.</a:t>
            </a:r>
            <a:endParaRPr lang="en-US" sz="1760" dirty="0"/>
          </a:p>
        </p:txBody>
      </p:sp>
      <p:sp>
        <p:nvSpPr>
          <p:cNvPr id="10" name="Text 4"/>
          <p:cNvSpPr/>
          <p:nvPr/>
        </p:nvSpPr>
        <p:spPr>
          <a:xfrm>
            <a:off x="9710928" y="2395728"/>
            <a:ext cx="3986784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83983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Future Enhancements</a:t>
            </a:r>
            <a:endParaRPr lang="en-US" sz="2200" dirty="0"/>
          </a:p>
        </p:txBody>
      </p:sp>
      <p:sp>
        <p:nvSpPr>
          <p:cNvPr id="11" name="Text 5"/>
          <p:cNvSpPr/>
          <p:nvPr/>
        </p:nvSpPr>
        <p:spPr>
          <a:xfrm>
            <a:off x="950976" y="4261104"/>
            <a:ext cx="3511296" cy="15727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470"/>
              </a:lnSpc>
              <a:buNone/>
            </a:pPr>
            <a:r>
              <a:rPr lang="en-US" sz="1760" dirty="0">
                <a:solidFill>
                  <a:srgbClr val="172748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This Arduino project showcases how technology can enhance traditional agriculture practices through improved data collection and analysis.</a:t>
            </a:r>
            <a:endParaRPr lang="en-US" sz="1760" dirty="0"/>
          </a:p>
        </p:txBody>
      </p:sp>
      <p:sp>
        <p:nvSpPr>
          <p:cNvPr id="12" name="Text 6"/>
          <p:cNvSpPr/>
          <p:nvPr/>
        </p:nvSpPr>
        <p:spPr>
          <a:xfrm>
            <a:off x="9710928" y="3017520"/>
            <a:ext cx="3986784" cy="12618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70"/>
              </a:lnSpc>
              <a:buNone/>
            </a:pPr>
            <a:r>
              <a:rPr lang="en-US" sz="1760" dirty="0">
                <a:solidFill>
                  <a:srgbClr val="172748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Further improvements could include wireless data transmission and integration with IoT for remote monitoring.</a:t>
            </a:r>
            <a:endParaRPr lang="en-US" sz="1760" dirty="0"/>
          </a:p>
        </p:txBody>
      </p:sp>
      <p:sp>
        <p:nvSpPr>
          <p:cNvPr id="13" name="Text 7"/>
          <p:cNvSpPr/>
          <p:nvPr/>
        </p:nvSpPr>
        <p:spPr>
          <a:xfrm>
            <a:off x="9710928" y="4892040"/>
            <a:ext cx="3986784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83983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Educational Value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950976" y="3648456"/>
            <a:ext cx="3511296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83983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Project Significance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832104" y="1170432"/>
            <a:ext cx="12984480" cy="704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10"/>
              </a:lnSpc>
              <a:buNone/>
            </a:pPr>
            <a:r>
              <a:rPr lang="en-US" sz="4410" dirty="0">
                <a:solidFill>
                  <a:srgbClr val="183983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Project Conclusion</a:t>
            </a:r>
            <a:endParaRPr lang="en-US" sz="441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2025-04-08T07:57:35Z</dcterms:created>
  <dcterms:modified xsi:type="dcterms:W3CDTF">2025-04-08T07:57:35Z</dcterms:modified>
</cp:coreProperties>
</file>